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03cc41ab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03cc41ab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# architectures = ['ResNet50', "BasicCNN", "AlexNet", "VGG", "DenseNet", "GoogLeNet"]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Model.summary should be the same for all of the architectures./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607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VGG, alexnet, goolenet → performance so poor. 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03cc41ab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03cc41ab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# architectures = ['ResNet50', "BasicCNN", "AlexNet", "VGG", "DenseNet", "GoogLeNet"]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Model.summary should be the same for all of the architectures./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607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VGG, alexnet, goolenet → performance so poor. 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03cc41ab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03cc41ab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# architectures = ['ResNet50', "BasicCNN", "AlexNet", "VGG", "DenseNet", "GoogLeNet"]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Model.summary should be the same for all of the architectures./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607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VGG, alexnet, goolenet → performance so poor. 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03cc41ab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03cc41ab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# architectures = ['ResNet50', "BasicCNN", "AlexNet", "VGG", "DenseNet", "GoogLeNet"]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Model.summary should be the same for all of the architectures./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607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VGG, alexnet, goolenet → performance so poor. 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03cc41ab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03cc41ab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# architectures = ['ResNet50', "BasicCNN", "AlexNet", "VGG", "DenseNet", "GoogLeNet"]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Model.summary should be the same for all of the architectures./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607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VGG, alexnet, goolenet → performance so poor. 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03cc41ab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03cc41ab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# architectures = ['ResNet50', "BasicCNN", "AlexNet", "VGG", "DenseNet", "GoogLeNet"]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Model.summary should be the same for all of the architectures./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607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VGG, alexnet, goolenet → performance so poor. 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03cc41ab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03cc41ab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# architectures = ['ResNet50', "BasicCNN", "AlexNet", "VGG", "DenseNet", "GoogLeNet"]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Model.summary should be the same for all of the architectures./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6071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VGG, alexnet, goolenet → performance so poor. </a:t>
            </a:r>
            <a:endParaRPr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062ed092c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062ed092c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0922167a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0922167a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07364cb6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07364cb6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f6dea7f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f6dea7f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07364cb6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07364cb6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03cc41f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03cc41f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0922167a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0922167a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03cc41f04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03cc41f04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550">
                <a:solidFill>
                  <a:schemeClr val="dk1"/>
                </a:solidFill>
              </a:rPr>
              <a:t>Dive into Deep Learning</a:t>
            </a:r>
            <a:endParaRPr i="1" sz="15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50">
                <a:solidFill>
                  <a:schemeClr val="dk1"/>
                </a:solidFill>
              </a:rPr>
              <a:t>ASTON ZHANG, ZACHARY C. LIPTON, MU LI, AND ALEXANDER J.</a:t>
            </a:r>
            <a:endParaRPr i="1"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50">
                <a:solidFill>
                  <a:schemeClr val="dk1"/>
                </a:solidFill>
              </a:rPr>
              <a:t>SMOLA</a:t>
            </a:r>
            <a:endParaRPr i="1" sz="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062ed092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062ed092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Medical Diagnosis and Disease Classification</a:t>
            </a:r>
            <a:endParaRPr sz="1400">
              <a:solidFill>
                <a:schemeClr val="lt1"/>
              </a:solidFill>
            </a:endParaRPr>
          </a:p>
          <a:p>
            <a:pPr indent="-3048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Char char="●"/>
            </a:pPr>
            <a:r>
              <a:rPr lang="en" sz="1200">
                <a:solidFill>
                  <a:srgbClr val="ADADAD"/>
                </a:solidFill>
              </a:rPr>
              <a:t>Based on images from X-rays, MRIs and CT scans. </a:t>
            </a:r>
            <a:endParaRPr sz="1200">
              <a:solidFill>
                <a:srgbClr val="ADADA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Autonomous Driving and Object Detection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Visual Surveillance and Security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AI in Art and Culture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03cc41f0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03cc41f0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03cc41a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03cc41a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03cc41f0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03cc41f0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062ed09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062ed09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062ed092c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062ed092c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03cc41ab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03cc41ab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30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hyperlink" Target="https://docs.google.com/presentation/d/1ABLDVdRAZW1tCj1XBx4xnnzbbTBJ6rMXbS3aIhddy8g/edit#slide=id.g25062ed092c_4_8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4.png"/><Relationship Id="rId13" Type="http://schemas.openxmlformats.org/officeDocument/2006/relationships/image" Target="../media/image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5.gif"/><Relationship Id="rId9" Type="http://schemas.openxmlformats.org/officeDocument/2006/relationships/image" Target="../media/image9.png"/><Relationship Id="rId1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18.png"/><Relationship Id="rId13" Type="http://schemas.openxmlformats.org/officeDocument/2006/relationships/image" Target="../media/image20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hyperlink" Target="https://github.com/Charles-Gormley/DaVinciVision" TargetMode="External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4875" y="548200"/>
            <a:ext cx="8520600" cy="10743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DaVinciVision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375" y="2187550"/>
            <a:ext cx="1635250" cy="1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690425" y="4025875"/>
            <a:ext cx="3829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Saeed Kan Charlie Iustin 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ctrTitle"/>
          </p:nvPr>
        </p:nvSpPr>
        <p:spPr>
          <a:xfrm>
            <a:off x="345325" y="1269050"/>
            <a:ext cx="8520600" cy="17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Architectures –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1400" y="4650900"/>
            <a:ext cx="49260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ctrTitle"/>
          </p:nvPr>
        </p:nvSpPr>
        <p:spPr>
          <a:xfrm>
            <a:off x="370525" y="198300"/>
            <a:ext cx="85206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CNN – 1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925" y="1978350"/>
            <a:ext cx="3688426" cy="297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-132575" y="1053675"/>
            <a:ext cx="2530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Model configuration: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350" y="2185525"/>
            <a:ext cx="2891014" cy="27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-132575" y="2367400"/>
            <a:ext cx="2530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Model architecture: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8199" y="1334799"/>
            <a:ext cx="6939175" cy="45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ctrTitle"/>
          </p:nvPr>
        </p:nvSpPr>
        <p:spPr>
          <a:xfrm>
            <a:off x="370525" y="198300"/>
            <a:ext cx="85206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CNN</a:t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307500" y="1065900"/>
            <a:ext cx="858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Visualization: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9600"/>
            <a:ext cx="8344452" cy="29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7050" y="1706700"/>
            <a:ext cx="6019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1400" y="4650900"/>
            <a:ext cx="492600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ctrTitle"/>
          </p:nvPr>
        </p:nvSpPr>
        <p:spPr>
          <a:xfrm>
            <a:off x="370525" y="198300"/>
            <a:ext cx="85206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CNN – 2</a:t>
            </a:r>
            <a:endParaRPr/>
          </a:p>
        </p:txBody>
      </p:sp>
      <p:sp>
        <p:nvSpPr>
          <p:cNvPr id="198" name="Google Shape;198;p25"/>
          <p:cNvSpPr txBox="1"/>
          <p:nvPr/>
        </p:nvSpPr>
        <p:spPr>
          <a:xfrm>
            <a:off x="-132575" y="1053675"/>
            <a:ext cx="2530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Model configuration: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-132575" y="2367400"/>
            <a:ext cx="2530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Model architecture: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700" y="2017887"/>
            <a:ext cx="3457863" cy="300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563" y="2075687"/>
            <a:ext cx="3288637" cy="294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1350" y="1292550"/>
            <a:ext cx="6654686" cy="417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5861925" y="1311001"/>
            <a:ext cx="581400" cy="41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ctrTitle"/>
          </p:nvPr>
        </p:nvSpPr>
        <p:spPr>
          <a:xfrm>
            <a:off x="370525" y="198300"/>
            <a:ext cx="85206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DenseNet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-132575" y="1053675"/>
            <a:ext cx="250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Model configuration: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43500" y="2074475"/>
            <a:ext cx="9057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Model architecture: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1 input layer with zero padding – final shape: (231, 231, 6)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1 convolutional layer with Batch Normalization, ReLU Activation function, zero padding, and Max Pooling – final shape: (57, 57, 64)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32 convolutional blocks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Each comprised of 2 convolutional layers with Batch Normalization, ReLU Activation function, and concatenation layer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Final shape: (7, 7, 1920)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1 Global Average Pooling layer – shape: (1920)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1 Dense layer with 11 nodes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Total parameters: 18,352,523; Trainable parameters: 18,123,467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899" y="1241174"/>
            <a:ext cx="7110054" cy="5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/>
          <p:nvPr/>
        </p:nvSpPr>
        <p:spPr>
          <a:xfrm>
            <a:off x="6503400" y="1241175"/>
            <a:ext cx="649800" cy="52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ctrTitle"/>
          </p:nvPr>
        </p:nvSpPr>
        <p:spPr>
          <a:xfrm>
            <a:off x="370525" y="198300"/>
            <a:ext cx="85206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ResNet50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-132575" y="1053675"/>
            <a:ext cx="250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Model configuration: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43500" y="1957200"/>
            <a:ext cx="9057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Model architecture: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1 input layer with zero padding – final shape: (230, 230, 3)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1 convolutional layer with Batch Normalization, ReLU Activation function, zero padding, and Max Pooling – final shape: (56, 56, 64)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4 convolutional blocks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Each comprised of another 3 convolutional blocks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Each comprised of 3 convolutional layers with Batch Normalization and ReLU Activation function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Final shape: (7, 7, 2048)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1 Max Pooling and flatten layer – final shape: (2048)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3 Dense layers with Batch Normalization and ReLU Activation functions – final shape: (11)</a:t>
            </a:r>
            <a:endParaRPr sz="13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Total parameters: 24,647,307; Trainable parameters: 607,488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774" y="1340100"/>
            <a:ext cx="6631499" cy="4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ctrTitle"/>
          </p:nvPr>
        </p:nvSpPr>
        <p:spPr>
          <a:xfrm>
            <a:off x="311700" y="-483975"/>
            <a:ext cx="8520600" cy="17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architectures</a:t>
            </a:r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363225" y="1642450"/>
            <a:ext cx="8464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GoogLeNet – preliminary validation accuracy of 50%, training accuracy of 51%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AlexNet </a:t>
            </a:r>
            <a:r>
              <a:rPr lang="en" sz="1800">
                <a:solidFill>
                  <a:schemeClr val="dk1"/>
                </a:solidFill>
              </a:rPr>
              <a:t>– preliminary validation accuracy of 44%, training accuracy of 48%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VGG 11-19 – preliminary validation accuracy of 8%, training accuracy of 8%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Results - BasicCNN - Initial Run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2987100" y="4470225"/>
            <a:ext cx="27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4572000" y="710850"/>
            <a:ext cx="31842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Training-Accuracy  ------- 27.16%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Validation-Accuracy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----- 24.04%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Training-Loss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-------------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2.053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Validation-Loss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----------- 4.234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090366" cy="35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9227800" y="20631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https://docs.google.com/presentation/d/1ABLDVdRAZW1tCj1XBx4xnnzbbTBJ6rMXbS3aIhddy8g/edit#slide=id.g25062ed092c_4_80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Results - BasicCNN - Tuning &amp; Laplacian Filters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2987100" y="4470225"/>
            <a:ext cx="27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090366" cy="35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4572000" y="710850"/>
            <a:ext cx="31842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Training-Accuracy  ------- 94.98%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Validation-Accuracy ----- 70.19%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Training-Loss ------------- 0.535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Validation-Loss ----------- 1.093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Results - DenseNet - Tuning &amp; Laplacian Filters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2987100" y="4470225"/>
            <a:ext cx="27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6287900" y="695350"/>
            <a:ext cx="8766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090366" cy="35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 txBox="1"/>
          <p:nvPr/>
        </p:nvSpPr>
        <p:spPr>
          <a:xfrm>
            <a:off x="4572000" y="710850"/>
            <a:ext cx="31842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Training-Accuracy  ------- 97.49%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Validation-Accuracy ----- 84.72%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Training-Loss ------------- 0.120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Validation-Loss ----------- 0.683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328325"/>
            <a:ext cx="8520600" cy="6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Project Description</a:t>
            </a:r>
            <a:endParaRPr sz="4000"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4572000" y="1304125"/>
            <a:ext cx="4260300" cy="3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720">
                <a:solidFill>
                  <a:schemeClr val="dk1"/>
                </a:solidFill>
              </a:rPr>
              <a:t>Project Scope</a:t>
            </a:r>
            <a:r>
              <a:rPr b="1" lang="en" sz="1720">
                <a:solidFill>
                  <a:schemeClr val="dk1"/>
                </a:solidFill>
              </a:rPr>
              <a:t>: </a:t>
            </a:r>
            <a:endParaRPr b="1" sz="17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52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/>
          </a:p>
          <a:p>
            <a:pPr indent="-32512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20"/>
              <a:buAutoNum type="arabicPeriod"/>
            </a:pPr>
            <a:r>
              <a:rPr lang="en" sz="1520"/>
              <a:t>This project aims to accurately </a:t>
            </a:r>
            <a:r>
              <a:rPr b="1" lang="en" sz="1520">
                <a:solidFill>
                  <a:schemeClr val="dk1"/>
                </a:solidFill>
              </a:rPr>
              <a:t>classify the artists</a:t>
            </a:r>
            <a:r>
              <a:rPr lang="en" sz="1520"/>
              <a:t> of the paintings based on their unique styles and artististic characteristics. </a:t>
            </a:r>
            <a:endParaRPr sz="152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/>
          </a:p>
          <a:p>
            <a:pPr indent="-32512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20"/>
              <a:buAutoNum type="arabicPeriod"/>
            </a:pPr>
            <a:r>
              <a:rPr lang="en" sz="1520"/>
              <a:t>Leveraging the power of </a:t>
            </a:r>
            <a:r>
              <a:rPr b="1" lang="en" sz="1520">
                <a:solidFill>
                  <a:schemeClr val="dk1"/>
                </a:solidFill>
              </a:rPr>
              <a:t>CNNs</a:t>
            </a:r>
            <a:r>
              <a:rPr lang="en" sz="1520"/>
              <a:t> to</a:t>
            </a:r>
            <a:r>
              <a:rPr lang="en" sz="1520"/>
              <a:t> automate the process of identifying the painter by analyzing the colors and geometric patterns present in their artworks. </a:t>
            </a:r>
            <a:r>
              <a:rPr lang="en" sz="1220"/>
              <a:t>  </a:t>
            </a:r>
            <a:endParaRPr sz="122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1304125"/>
            <a:ext cx="4260300" cy="3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720">
                <a:solidFill>
                  <a:schemeClr val="dk1"/>
                </a:solidFill>
              </a:rPr>
              <a:t>Dataset (from kaggle)</a:t>
            </a:r>
            <a:r>
              <a:rPr b="1" lang="en" sz="1720">
                <a:solidFill>
                  <a:schemeClr val="dk1"/>
                </a:solidFill>
              </a:rPr>
              <a:t>: </a:t>
            </a:r>
            <a:endParaRPr b="1" sz="17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/>
          </a:p>
          <a:p>
            <a:pPr indent="-32512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AutoNum type="arabicPeriod"/>
            </a:pPr>
            <a:r>
              <a:rPr lang="en" sz="1520">
                <a:solidFill>
                  <a:schemeClr val="dk1"/>
                </a:solidFill>
              </a:rPr>
              <a:t>Image files:</a:t>
            </a:r>
            <a:endParaRPr sz="15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/>
          </a:p>
          <a:p>
            <a:pPr indent="-3251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20"/>
              <a:buChar char="●"/>
            </a:pPr>
            <a:r>
              <a:rPr lang="en" sz="1520">
                <a:solidFill>
                  <a:schemeClr val="dk1"/>
                </a:solidFill>
              </a:rPr>
              <a:t>50</a:t>
            </a:r>
            <a:r>
              <a:rPr lang="en" sz="1520"/>
              <a:t> widely known </a:t>
            </a:r>
            <a:r>
              <a:rPr b="1" lang="en" sz="1520">
                <a:solidFill>
                  <a:schemeClr val="dk1"/>
                </a:solidFill>
              </a:rPr>
              <a:t>artists</a:t>
            </a:r>
            <a:r>
              <a:rPr lang="en" sz="1520"/>
              <a:t> </a:t>
            </a:r>
            <a:endParaRPr sz="1520"/>
          </a:p>
          <a:p>
            <a:pPr indent="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/>
          </a:p>
          <a:p>
            <a:pPr indent="-3251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20"/>
              <a:buChar char="●"/>
            </a:pPr>
            <a:r>
              <a:rPr lang="en" sz="1520">
                <a:solidFill>
                  <a:schemeClr val="dk1"/>
                </a:solidFill>
              </a:rPr>
              <a:t>8446</a:t>
            </a:r>
            <a:r>
              <a:rPr lang="en" sz="1520"/>
              <a:t> images/paintings</a:t>
            </a:r>
            <a:endParaRPr sz="152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/>
          </a:p>
          <a:p>
            <a:pPr indent="-32512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20"/>
              <a:buAutoNum type="arabicPeriod"/>
            </a:pPr>
            <a:r>
              <a:rPr lang="en" sz="1520">
                <a:solidFill>
                  <a:schemeClr val="dk1"/>
                </a:solidFill>
              </a:rPr>
              <a:t>Artists.csv: </a:t>
            </a:r>
            <a:endParaRPr sz="152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/>
          </a:p>
          <a:p>
            <a:pPr indent="-325119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20"/>
              <a:buChar char="●"/>
            </a:pPr>
            <a:r>
              <a:rPr lang="en" sz="1520"/>
              <a:t>Information about each artist</a:t>
            </a:r>
            <a:endParaRPr sz="152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Results -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2987100" y="4470225"/>
            <a:ext cx="27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/>
        </p:nvSpPr>
        <p:spPr>
          <a:xfrm>
            <a:off x="6287900" y="695350"/>
            <a:ext cx="8766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090366" cy="35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4572000" y="710850"/>
            <a:ext cx="31842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Training-Accuracy  ------- 99.71%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Validation-Accuracy ----- 90.00%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Training-Loss ------------- 0.111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Validation-Loss ----------- 0.419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125875" y="6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Next Steps…</a:t>
            </a:r>
            <a:endParaRPr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77650" y="914400"/>
            <a:ext cx="3663600" cy="163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Feature Engineering</a:t>
            </a:r>
            <a:endParaRPr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Iterative Testing with new Features</a:t>
            </a:r>
            <a:endParaRPr sz="11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--Monocular Depth Feature: Analyze depth of Painting</a:t>
            </a:r>
            <a:endParaRPr sz="9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--Theta/Rho Distribution as a feature</a:t>
            </a:r>
            <a:endParaRPr sz="9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4744400" y="914400"/>
            <a:ext cx="3663600" cy="17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Models</a:t>
            </a:r>
            <a:endParaRPr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Artist Classification - </a:t>
            </a:r>
            <a:r>
              <a:rPr i="1" lang="en" sz="11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Greater # Classes</a:t>
            </a:r>
            <a:endParaRPr i="1" sz="11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Helvetica Neue Light"/>
              <a:buChar char="●"/>
            </a:pPr>
            <a:r>
              <a:rPr lang="en" sz="10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Test Optimal # of Artists to include</a:t>
            </a:r>
            <a:endParaRPr sz="10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 Architectures</a:t>
            </a:r>
            <a:endParaRPr sz="11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--Xception;</a:t>
            </a:r>
            <a:endParaRPr sz="10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Generative Network</a:t>
            </a:r>
            <a:endParaRPr sz="11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-- DcGan with the Art Works</a:t>
            </a:r>
            <a:endParaRPr sz="10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-- Latent-Space walking between artists</a:t>
            </a:r>
            <a:endParaRPr sz="10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Tuning</a:t>
            </a:r>
            <a:endParaRPr sz="11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--Tune Hyperparmeters; Image Filter Bands, etc…</a:t>
            </a:r>
            <a:endParaRPr sz="10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377650" y="2834640"/>
            <a:ext cx="3663600" cy="163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 Analytics</a:t>
            </a:r>
            <a:endParaRPr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Class Activation Gradient Mapping overlapping</a:t>
            </a:r>
            <a:endParaRPr sz="9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 images.</a:t>
            </a:r>
            <a:endParaRPr sz="9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4744400" y="2834640"/>
            <a:ext cx="3663600" cy="163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Dataset Increase</a:t>
            </a:r>
            <a:endParaRPr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Incorporate Newer Artist</a:t>
            </a:r>
            <a:r>
              <a:rPr lang="en" sz="10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endParaRPr sz="10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--Banksy; Andy Warhol; Damien Hirst</a:t>
            </a:r>
            <a:endParaRPr sz="10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Augmention</a:t>
            </a:r>
            <a:endParaRPr sz="11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--More Data Augmentation; Model tests of different methods.</a:t>
            </a:r>
            <a:endParaRPr sz="1000">
              <a:solidFill>
                <a:srgbClr val="F3F3F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25" y="2977209"/>
            <a:ext cx="1046100" cy="1354074"/>
          </a:xfrm>
          <a:prstGeom prst="rect">
            <a:avLst/>
          </a:prstGeom>
          <a:noFill/>
          <a:ln cap="flat" cmpd="sng" w="9525">
            <a:solidFill>
              <a:srgbClr val="31191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625" y="1538725"/>
            <a:ext cx="1407000" cy="9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675" y="1711051"/>
            <a:ext cx="825940" cy="7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Test </a:t>
            </a:r>
            <a:endParaRPr/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ResNet50 on Banksy’s paintings (3/3) predicted Edgar Degas </a:t>
            </a:r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00" y="1852400"/>
            <a:ext cx="2145801" cy="12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02" y="3343925"/>
            <a:ext cx="1577826" cy="13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691" y="3244950"/>
            <a:ext cx="1952901" cy="144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 rotWithShape="1">
          <a:blip r:embed="rId6">
            <a:alphaModFix/>
          </a:blip>
          <a:srcRect b="6568" l="20879" r="0" t="0"/>
          <a:stretch/>
        </p:blipFill>
        <p:spPr>
          <a:xfrm>
            <a:off x="7134525" y="1529850"/>
            <a:ext cx="1697775" cy="24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4894" y="2716925"/>
            <a:ext cx="1493750" cy="215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Dive Into Deep Learning (Textbook)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ChatGPT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Kaggle Notebook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6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82400" y="1152475"/>
            <a:ext cx="412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Explore a wide variety of CNN architectures.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Base CNN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DenseNet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VGG19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AlexNet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GoogLeNet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ResNet50</a:t>
            </a:r>
            <a:endParaRPr sz="2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EDA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Find interesting patterns and observations</a:t>
            </a:r>
            <a:endParaRPr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Visualization </a:t>
            </a:r>
            <a:endParaRPr sz="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Test models &amp; get highest accuracy score  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Confusion Matrix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756200" y="1152475"/>
            <a:ext cx="431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Artist identification/Style Classification</a:t>
            </a:r>
            <a:endParaRPr b="1" sz="12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>
                <a:solidFill>
                  <a:schemeClr val="dk1"/>
                </a:solidFill>
              </a:rPr>
              <a:t>Learn</a:t>
            </a:r>
            <a:r>
              <a:rPr lang="en" sz="1000"/>
              <a:t> distinct </a:t>
            </a:r>
            <a:r>
              <a:rPr lang="en" sz="1000">
                <a:solidFill>
                  <a:schemeClr val="dk1"/>
                </a:solidFill>
              </a:rPr>
              <a:t>patterns and features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000"/>
              <a:t>Help curators and collectors attribute artworks to specific artists more efficiently</a:t>
            </a:r>
            <a:endParaRPr sz="1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Artistic Analysis and Interpretation</a:t>
            </a:r>
            <a:endParaRPr b="1" sz="12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Extraction of visual features and representations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000"/>
              <a:t>Help professionals gain insights about the </a:t>
            </a:r>
            <a:r>
              <a:rPr lang="en" sz="1000">
                <a:solidFill>
                  <a:schemeClr val="dk1"/>
                </a:solidFill>
              </a:rPr>
              <a:t>artistic techniques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AutoNum type="romanLcPeriod"/>
            </a:pPr>
            <a:r>
              <a:rPr lang="en" sz="1000"/>
              <a:t>Potential to support </a:t>
            </a:r>
            <a:r>
              <a:rPr lang="en" sz="1000">
                <a:solidFill>
                  <a:schemeClr val="dk1"/>
                </a:solidFill>
              </a:rPr>
              <a:t>art restoration</a:t>
            </a:r>
            <a:r>
              <a:rPr lang="en" sz="1000"/>
              <a:t> and </a:t>
            </a:r>
            <a:r>
              <a:rPr lang="en" sz="1000">
                <a:solidFill>
                  <a:schemeClr val="dk1"/>
                </a:solidFill>
              </a:rPr>
              <a:t>conservation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Art Generation and Creativity</a:t>
            </a:r>
            <a:endParaRPr b="1" sz="12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/>
              <a:t>Allows </a:t>
            </a:r>
            <a:r>
              <a:rPr lang="en" sz="1000">
                <a:solidFill>
                  <a:schemeClr val="dk1"/>
                </a:solidFill>
              </a:rPr>
              <a:t>creation</a:t>
            </a:r>
            <a:r>
              <a:rPr lang="en" sz="1000"/>
              <a:t> of new artworks that </a:t>
            </a:r>
            <a:r>
              <a:rPr lang="en" sz="1000">
                <a:solidFill>
                  <a:schemeClr val="dk1"/>
                </a:solidFill>
              </a:rPr>
              <a:t>mimic</a:t>
            </a:r>
            <a:r>
              <a:rPr lang="en" sz="1000"/>
              <a:t> the styles of renowned artists, opportunity for exploration of </a:t>
            </a:r>
            <a:r>
              <a:rPr lang="en" sz="1000">
                <a:solidFill>
                  <a:schemeClr val="dk1"/>
                </a:solidFill>
              </a:rPr>
              <a:t>creativity</a:t>
            </a:r>
            <a:r>
              <a:rPr lang="en" sz="1000"/>
              <a:t>. </a:t>
            </a:r>
            <a:endParaRPr sz="1000"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4832400" y="2926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311700" y="328325"/>
            <a:ext cx="8520600" cy="6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Other works</a:t>
            </a:r>
            <a:endParaRPr sz="4000"/>
          </a:p>
        </p:txBody>
      </p:sp>
      <p:sp>
        <p:nvSpPr>
          <p:cNvPr id="77" name="Google Shape;77;p16"/>
          <p:cNvSpPr txBox="1"/>
          <p:nvPr>
            <p:ph idx="4294967295" type="body"/>
          </p:nvPr>
        </p:nvSpPr>
        <p:spPr>
          <a:xfrm>
            <a:off x="435550" y="1152475"/>
            <a:ext cx="387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Google Arts &amp; Culture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“Art Transfer” project 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Transform users’ photos into artworks inspired by famous artists’ styles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Art Genome Project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by Artsy 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Maps characteristics that connects artists, artworks, architecture, and design objects </a:t>
            </a:r>
            <a:endParaRPr/>
          </a:p>
        </p:txBody>
      </p:sp>
      <p:sp>
        <p:nvSpPr>
          <p:cNvPr id="78" name="Google Shape;78;p16"/>
          <p:cNvSpPr txBox="1"/>
          <p:nvPr>
            <p:ph idx="4294967295" type="body"/>
          </p:nvPr>
        </p:nvSpPr>
        <p:spPr>
          <a:xfrm>
            <a:off x="4756200" y="1152475"/>
            <a:ext cx="423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AI for Cultural Heritage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Analyze ancient manuscripts and artworks 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Cultural heritage preservation and analysis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Next Rembrandt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ING Bank, MS, and many research institutions collaboration 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Aim to create a new Rembrandt painting that mimics the artist’s style.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ctrTitle"/>
          </p:nvPr>
        </p:nvSpPr>
        <p:spPr>
          <a:xfrm>
            <a:off x="1185775" y="890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" y="663925"/>
            <a:ext cx="1512350" cy="43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75" y="663925"/>
            <a:ext cx="1669750" cy="43450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160175" y="1371150"/>
            <a:ext cx="4454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Significant class imbalance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Only take top 11 artists by number of paintings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546400" y="823625"/>
            <a:ext cx="1479000" cy="184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12825" y="8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Data Analysis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3" name="Google Shape;93;p18"/>
          <p:cNvGrpSpPr/>
          <p:nvPr/>
        </p:nvGrpSpPr>
        <p:grpSpPr>
          <a:xfrm>
            <a:off x="299763" y="3072825"/>
            <a:ext cx="3092324" cy="1934650"/>
            <a:chOff x="245325" y="2846850"/>
            <a:chExt cx="3092324" cy="1934650"/>
          </a:xfrm>
        </p:grpSpPr>
        <p:pic>
          <p:nvPicPr>
            <p:cNvPr id="94" name="Google Shape;9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325" y="3247050"/>
              <a:ext cx="3092324" cy="153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8"/>
            <p:cNvSpPr txBox="1"/>
            <p:nvPr/>
          </p:nvSpPr>
          <p:spPr>
            <a:xfrm>
              <a:off x="245325" y="2846850"/>
              <a:ext cx="15663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Dynamic Range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" name="Google Shape;96;p18"/>
          <p:cNvGrpSpPr/>
          <p:nvPr/>
        </p:nvGrpSpPr>
        <p:grpSpPr>
          <a:xfrm>
            <a:off x="180314" y="491075"/>
            <a:ext cx="2875405" cy="2421371"/>
            <a:chOff x="299750" y="346404"/>
            <a:chExt cx="3316500" cy="2782545"/>
          </a:xfrm>
        </p:grpSpPr>
        <p:sp>
          <p:nvSpPr>
            <p:cNvPr id="97" name="Google Shape;97;p18"/>
            <p:cNvSpPr txBox="1"/>
            <p:nvPr/>
          </p:nvSpPr>
          <p:spPr>
            <a:xfrm>
              <a:off x="299766" y="346404"/>
              <a:ext cx="2026500" cy="707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HSV Distributions Distribution</a:t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98" name="Google Shape;9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9750" y="746599"/>
              <a:ext cx="3316500" cy="238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8"/>
          <p:cNvSpPr txBox="1"/>
          <p:nvPr/>
        </p:nvSpPr>
        <p:spPr>
          <a:xfrm>
            <a:off x="4005900" y="893300"/>
            <a:ext cx="86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Sobel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718988" y="1767575"/>
            <a:ext cx="86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LoG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4840713" y="1818200"/>
            <a:ext cx="121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Canny Edge Detection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4948938" y="893300"/>
            <a:ext cx="133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Garbor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987" y="2054950"/>
            <a:ext cx="1036400" cy="7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9163" y="2218700"/>
            <a:ext cx="133629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6900" y="1183313"/>
            <a:ext cx="1131811" cy="5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2052" y="1133544"/>
            <a:ext cx="913915" cy="594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3576550" y="3202900"/>
            <a:ext cx="29202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8"/>
          <p:cNvCxnSpPr/>
          <p:nvPr/>
        </p:nvCxnSpPr>
        <p:spPr>
          <a:xfrm flipH="1">
            <a:off x="3536775" y="660450"/>
            <a:ext cx="15300" cy="44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/>
        </p:nvSpPr>
        <p:spPr>
          <a:xfrm>
            <a:off x="3612800" y="491075"/>
            <a:ext cx="22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Edge Filters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6503375" y="17250"/>
            <a:ext cx="300" cy="31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7838" y="3381114"/>
            <a:ext cx="1619325" cy="13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22925" y="3381137"/>
            <a:ext cx="1642500" cy="13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5225" y="3370701"/>
            <a:ext cx="1668456" cy="13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5908277" y="1215326"/>
            <a:ext cx="2509500" cy="1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6586825" y="174000"/>
            <a:ext cx="22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Hough Transform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39225" y="1818200"/>
            <a:ext cx="1404776" cy="106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5" y="2246150"/>
            <a:ext cx="1036425" cy="77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0" y="0"/>
            <a:ext cx="58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Feature Testing</a:t>
            </a:r>
            <a:endParaRPr sz="2120"/>
          </a:p>
        </p:txBody>
      </p:sp>
      <p:sp>
        <p:nvSpPr>
          <p:cNvPr id="123" name="Google Shape;123;p19"/>
          <p:cNvSpPr txBox="1"/>
          <p:nvPr/>
        </p:nvSpPr>
        <p:spPr>
          <a:xfrm>
            <a:off x="3784388" y="46675"/>
            <a:ext cx="1068600" cy="4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Canny Edge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(0, 500)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4981400" y="46675"/>
            <a:ext cx="1068600" cy="4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Canny Edge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(190, 200)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178400" y="46675"/>
            <a:ext cx="1068600" cy="4926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Laplacian of Gaussian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7415900" y="46675"/>
            <a:ext cx="1068600" cy="4926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Garbor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148725" y="639325"/>
            <a:ext cx="2309700" cy="151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Image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148725" y="2240575"/>
            <a:ext cx="2309700" cy="105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Artist-to-Artist Theta-Hist-Overlap %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2546900" y="46675"/>
            <a:ext cx="1068600" cy="4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Base Image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273" y="582697"/>
            <a:ext cx="1069847" cy="159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273" y="579325"/>
            <a:ext cx="1069848" cy="158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016" y="582697"/>
            <a:ext cx="1069848" cy="158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2152" y="582697"/>
            <a:ext cx="1069848" cy="158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288" y="582697"/>
            <a:ext cx="1069848" cy="161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7775" y="2240575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4288" y="2235706"/>
            <a:ext cx="1069848" cy="10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1025" y="2211450"/>
            <a:ext cx="1069848" cy="10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15275" y="2221175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14325" y="46675"/>
            <a:ext cx="422125" cy="32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3754125" y="3466600"/>
            <a:ext cx="1069800" cy="48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HSV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982175" y="3457000"/>
            <a:ext cx="1069800" cy="4863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RGB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48725" y="3997725"/>
            <a:ext cx="2309700" cy="1069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Artist-to-Artist Mahalanobis Overlap %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80776" y="3997700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69249" y="3997700"/>
            <a:ext cx="1069848" cy="1069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9"/>
          <p:cNvCxnSpPr>
            <a:stCxn id="128" idx="3"/>
            <a:endCxn id="136" idx="1"/>
          </p:cNvCxnSpPr>
          <p:nvPr/>
        </p:nvCxnSpPr>
        <p:spPr>
          <a:xfrm>
            <a:off x="2458425" y="2765725"/>
            <a:ext cx="1326000" cy="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2458425" y="4564050"/>
            <a:ext cx="1326000" cy="9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9"/>
          <p:cNvCxnSpPr/>
          <p:nvPr/>
        </p:nvCxnSpPr>
        <p:spPr>
          <a:xfrm flipH="1" rot="10800000">
            <a:off x="158625" y="3395450"/>
            <a:ext cx="8375700" cy="13200"/>
          </a:xfrm>
          <a:prstGeom prst="straightConnector1">
            <a:avLst/>
          </a:prstGeom>
          <a:noFill/>
          <a:ln cap="flat" cmpd="sng" w="9525">
            <a:solidFill>
              <a:srgbClr val="EAD1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123900" y="498625"/>
            <a:ext cx="2324400" cy="441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2599650" y="439125"/>
            <a:ext cx="6359700" cy="447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Model-Code</a:t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0" y="970152"/>
            <a:ext cx="2281500" cy="308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123900" y="439125"/>
            <a:ext cx="19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 Model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Class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9325" y="1337188"/>
            <a:ext cx="2211245" cy="27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2599638" y="439125"/>
            <a:ext cx="19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Custom Generator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Class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4525" y="1054725"/>
            <a:ext cx="3487925" cy="94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520" y="2069575"/>
            <a:ext cx="3487925" cy="25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60650" y="3960150"/>
            <a:ext cx="1183350" cy="11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311700" y="1267925"/>
            <a:ext cx="8520600" cy="3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Preprocess data by applying different filters and augmentation methods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Run initial training routine for all 6 explored architectures on basic configurations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Hyperparameter tune the most promising ones on limited parameter ranges for computational efficiency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Conduct one final hyperparameter routine extending the ranges of parameters for the best performing model</a:t>
            </a:r>
            <a:endParaRPr/>
          </a:p>
        </p:txBody>
      </p:sp>
      <p:sp>
        <p:nvSpPr>
          <p:cNvPr id="167" name="Google Shape;167;p21"/>
          <p:cNvSpPr txBox="1"/>
          <p:nvPr>
            <p:ph type="ctrTitle"/>
          </p:nvPr>
        </p:nvSpPr>
        <p:spPr>
          <a:xfrm>
            <a:off x="311700" y="328325"/>
            <a:ext cx="8520600" cy="6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Methodology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